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100"/>
    <a:srgbClr val="00A0B0"/>
    <a:srgbClr val="009EAF"/>
    <a:srgbClr val="E503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0" autoAdjust="0"/>
    <p:restoredTop sz="94660"/>
  </p:normalViewPr>
  <p:slideViewPr>
    <p:cSldViewPr snapToGrid="0">
      <p:cViewPr>
        <p:scale>
          <a:sx n="75" d="100"/>
          <a:sy n="75" d="100"/>
        </p:scale>
        <p:origin x="1584" y="-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4856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3291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975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0039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9270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2764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570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79324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825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121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15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4F4475-D2A2-4C5B-9D67-7DD31D16E1D7}" type="datetimeFigureOut">
              <a:rPr kumimoji="1" lang="ja-JP" altLang="en-US" smtClean="0"/>
              <a:t>2022/9/29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4E5E4-52C5-4BD2-A927-5EF9663A129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4069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EE1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74857B-4D09-40BC-9076-D5E626FADC12}"/>
              </a:ext>
            </a:extLst>
          </p:cNvPr>
          <p:cNvSpPr txBox="1"/>
          <p:nvPr/>
        </p:nvSpPr>
        <p:spPr>
          <a:xfrm>
            <a:off x="183591" y="150705"/>
            <a:ext cx="538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chemeClr val="bg1">
                    <a:lumMod val="95000"/>
                  </a:schemeClr>
                </a:solidFill>
              </a:rPr>
              <a:t>住友不動産ショッピングシティイオンカード</a:t>
            </a:r>
            <a:endParaRPr kumimoji="1" lang="en-US" altLang="ja-JP" b="1" dirty="0">
              <a:solidFill>
                <a:schemeClr val="bg1">
                  <a:lumMod val="95000"/>
                </a:schemeClr>
              </a:solidFill>
            </a:endParaRPr>
          </a:p>
          <a:p>
            <a:r>
              <a:rPr kumimoji="1" lang="ja-JP" altLang="en-US" sz="36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ご紹介・抽選プレゼント</a:t>
            </a:r>
            <a:endParaRPr kumimoji="1" lang="en-US" altLang="ja-JP" sz="3600" b="1" dirty="0">
              <a:ln w="22225">
                <a:solidFill>
                  <a:schemeClr val="bg1"/>
                </a:solidFill>
                <a:prstDash val="solid"/>
              </a:ln>
              <a:solidFill>
                <a:schemeClr val="bg1">
                  <a:lumMod val="95000"/>
                </a:schemeClr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chemeClr val="bg1">
                    <a:lumMod val="95000"/>
                  </a:schemeClr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キャンペーン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1BC147F5-D243-4728-A8B2-EEE6A787133D}"/>
              </a:ext>
            </a:extLst>
          </p:cNvPr>
          <p:cNvSpPr txBox="1"/>
          <p:nvPr/>
        </p:nvSpPr>
        <p:spPr>
          <a:xfrm>
            <a:off x="134682" y="150452"/>
            <a:ext cx="5384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solidFill>
                  <a:srgbClr val="00A0B0"/>
                </a:solidFill>
              </a:rPr>
              <a:t>住友不動産ショッピングシティイオンカード</a:t>
            </a:r>
            <a:endParaRPr kumimoji="1" lang="en-US" altLang="ja-JP" b="1" dirty="0">
              <a:solidFill>
                <a:srgbClr val="00A0B0"/>
              </a:solidFill>
            </a:endParaRPr>
          </a:p>
          <a:p>
            <a:r>
              <a:rPr kumimoji="1" lang="ja-JP" altLang="en-US" sz="36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00A0B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ご紹介・抽選プレゼント</a:t>
            </a:r>
            <a:endParaRPr kumimoji="1" lang="en-US" altLang="ja-JP" sz="3600" b="1" dirty="0">
              <a:ln w="22225">
                <a:solidFill>
                  <a:schemeClr val="bg1"/>
                </a:solidFill>
                <a:prstDash val="solid"/>
              </a:ln>
              <a:solidFill>
                <a:srgbClr val="00A0B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kumimoji="1" lang="ja-JP" altLang="en-US" sz="3600" b="1" dirty="0">
                <a:ln w="22225">
                  <a:solidFill>
                    <a:schemeClr val="bg1"/>
                  </a:solidFill>
                  <a:prstDash val="solid"/>
                </a:ln>
                <a:solidFill>
                  <a:srgbClr val="00A0B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キャンペーン</a:t>
            </a:r>
          </a:p>
        </p:txBody>
      </p:sp>
      <p:pic>
        <p:nvPicPr>
          <p:cNvPr id="8" name="図 7">
            <a:extLst>
              <a:ext uri="{FF2B5EF4-FFF2-40B4-BE49-F238E27FC236}">
                <a16:creationId xmlns:a16="http://schemas.microsoft.com/office/drawing/2014/main" id="{42727E23-81E9-4125-B654-82C2F7A416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3544" y="151486"/>
            <a:ext cx="1735793" cy="1097889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6838E56D-494A-4E7D-A178-A54616F5A684}"/>
              </a:ext>
            </a:extLst>
          </p:cNvPr>
          <p:cNvSpPr txBox="1"/>
          <p:nvPr/>
        </p:nvSpPr>
        <p:spPr>
          <a:xfrm>
            <a:off x="4567640" y="1294666"/>
            <a:ext cx="2387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6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入会費・年会費 </a:t>
            </a:r>
            <a:r>
              <a:rPr kumimoji="1" lang="ja-JP" altLang="en-US" sz="16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無料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AC010CA3-1948-4EF0-B15A-8552F2B37A09}"/>
              </a:ext>
            </a:extLst>
          </p:cNvPr>
          <p:cNvSpPr/>
          <p:nvPr/>
        </p:nvSpPr>
        <p:spPr>
          <a:xfrm>
            <a:off x="133187" y="1627781"/>
            <a:ext cx="6607065" cy="815968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4F3E91DF-4344-4171-87E0-E3C10FCCC502}"/>
              </a:ext>
            </a:extLst>
          </p:cNvPr>
          <p:cNvSpPr txBox="1"/>
          <p:nvPr/>
        </p:nvSpPr>
        <p:spPr>
          <a:xfrm>
            <a:off x="219740" y="1655289"/>
            <a:ext cx="6917660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住友不動産ショッピングシティイオンカードをお客さまに</a:t>
            </a:r>
            <a:endParaRPr kumimoji="1" lang="en-US" altLang="ja-JP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ea"/>
            </a:endParaRPr>
          </a:p>
          <a:p>
            <a:r>
              <a:rPr kumimoji="1"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ご紹介・入会に繋がった件数を</a:t>
            </a:r>
            <a:r>
              <a:rPr kumimoji="1" lang="en-US" altLang="ja-JP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1</a:t>
            </a:r>
            <a:r>
              <a:rPr kumimoji="1"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口として、</a:t>
            </a:r>
            <a:endParaRPr kumimoji="1" lang="en-US" altLang="ja-JP" b="1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ea"/>
            </a:endParaRPr>
          </a:p>
          <a:p>
            <a:r>
              <a:rPr kumimoji="1" lang="ja-JP" altLang="en-US" sz="2600" b="1" u="sng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紹介スタッフ様</a:t>
            </a:r>
            <a:r>
              <a:rPr kumimoji="1" lang="ja-JP" altLang="en-US" sz="20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に</a:t>
            </a:r>
            <a:r>
              <a:rPr kumimoji="1" lang="ja-JP" altLang="en-US" sz="2600" b="1" u="sng" dirty="0">
                <a:solidFill>
                  <a:srgbClr val="FF0000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豪華景品</a:t>
            </a:r>
            <a:r>
              <a:rPr kumimoji="1" lang="ja-JP" altLang="en-US" sz="20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を抽選でプレゼント！</a:t>
            </a: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3AC1D6-3524-4137-BB14-CDE8906907F3}"/>
              </a:ext>
            </a:extLst>
          </p:cNvPr>
          <p:cNvSpPr/>
          <p:nvPr/>
        </p:nvSpPr>
        <p:spPr>
          <a:xfrm>
            <a:off x="294375" y="7395242"/>
            <a:ext cx="2201333" cy="369332"/>
          </a:xfrm>
          <a:prstGeom prst="rect">
            <a:avLst/>
          </a:prstGeom>
          <a:solidFill>
            <a:srgbClr val="00A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キャンペーン期間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12627F3-C562-4E56-9744-3DC842FA6B92}"/>
              </a:ext>
            </a:extLst>
          </p:cNvPr>
          <p:cNvSpPr txBox="1"/>
          <p:nvPr/>
        </p:nvSpPr>
        <p:spPr>
          <a:xfrm>
            <a:off x="2524043" y="7388698"/>
            <a:ext cx="4399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2022/</a:t>
            </a:r>
            <a:r>
              <a:rPr kumimoji="1" lang="en-US" altLang="ja-JP" sz="22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10/1</a:t>
            </a:r>
            <a:r>
              <a:rPr kumimoji="1" lang="ja-JP" altLang="en-US" sz="22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～</a:t>
            </a:r>
            <a:r>
              <a:rPr kumimoji="1" lang="en-US" altLang="ja-JP" sz="2200" b="1" dirty="0">
                <a:solidFill>
                  <a:srgbClr val="FF000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10/31</a:t>
            </a:r>
            <a:endParaRPr kumimoji="1" lang="ja-JP" altLang="en-US" sz="22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ea"/>
            </a:endParaRPr>
          </a:p>
        </p:txBody>
      </p:sp>
      <p:sp>
        <p:nvSpPr>
          <p:cNvPr id="47" name="正方形/長方形 46">
            <a:extLst>
              <a:ext uri="{FF2B5EF4-FFF2-40B4-BE49-F238E27FC236}">
                <a16:creationId xmlns:a16="http://schemas.microsoft.com/office/drawing/2014/main" id="{8F3A03CD-2DF4-46A9-B42B-7C463EF44BCF}"/>
              </a:ext>
            </a:extLst>
          </p:cNvPr>
          <p:cNvSpPr/>
          <p:nvPr/>
        </p:nvSpPr>
        <p:spPr>
          <a:xfrm>
            <a:off x="300977" y="8266768"/>
            <a:ext cx="6266646" cy="1440183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A356E901-E708-41F2-B497-35BB53180F1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3343" t="39073" r="34731" b="28832"/>
          <a:stretch/>
        </p:blipFill>
        <p:spPr>
          <a:xfrm>
            <a:off x="4162431" y="8347807"/>
            <a:ext cx="2164263" cy="129067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45" name="楕円 44">
            <a:extLst>
              <a:ext uri="{FF2B5EF4-FFF2-40B4-BE49-F238E27FC236}">
                <a16:creationId xmlns:a16="http://schemas.microsoft.com/office/drawing/2014/main" id="{62CE1DBE-5457-4210-B6BA-90FA325BB587}"/>
              </a:ext>
            </a:extLst>
          </p:cNvPr>
          <p:cNvSpPr/>
          <p:nvPr/>
        </p:nvSpPr>
        <p:spPr>
          <a:xfrm>
            <a:off x="5227007" y="9268559"/>
            <a:ext cx="1151702" cy="402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楕円 45">
            <a:extLst>
              <a:ext uri="{FF2B5EF4-FFF2-40B4-BE49-F238E27FC236}">
                <a16:creationId xmlns:a16="http://schemas.microsoft.com/office/drawing/2014/main" id="{E0DE8CB9-55BA-4ADF-8642-5257476D25A9}"/>
              </a:ext>
            </a:extLst>
          </p:cNvPr>
          <p:cNvSpPr/>
          <p:nvPr/>
        </p:nvSpPr>
        <p:spPr>
          <a:xfrm>
            <a:off x="4104868" y="9266798"/>
            <a:ext cx="1151702" cy="402388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A6EBDDB8-0C0A-4763-A27C-D12E42F6D4DD}"/>
              </a:ext>
            </a:extLst>
          </p:cNvPr>
          <p:cNvSpPr txBox="1"/>
          <p:nvPr/>
        </p:nvSpPr>
        <p:spPr>
          <a:xfrm>
            <a:off x="344331" y="8332999"/>
            <a:ext cx="4019722" cy="1377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※</a:t>
            </a:r>
            <a:r>
              <a:rPr kumimoji="1" lang="ja-JP" altLang="en-US" sz="10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お客さまにカードを紹介いただく際は右図の</a:t>
            </a:r>
            <a:endParaRPr kumimoji="1" lang="en-US" altLang="ja-JP" sz="105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kumimoji="1" lang="ja-JP" altLang="en-US" sz="10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「紹介カード」をご使用ください。</a:t>
            </a:r>
            <a:r>
              <a:rPr kumimoji="1" lang="en-US" altLang="ja-JP" sz="10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(</a:t>
            </a:r>
            <a:r>
              <a:rPr kumimoji="1" lang="ja-JP" altLang="en-US" sz="10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普段ご使用のものです。</a:t>
            </a:r>
            <a:r>
              <a:rPr kumimoji="1" lang="en-US" altLang="ja-JP" sz="10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)</a:t>
            </a:r>
          </a:p>
          <a:p>
            <a:r>
              <a:rPr kumimoji="1" lang="ja-JP" altLang="en-US" sz="10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また、「テナント名」、「スタッフ名」を</a:t>
            </a:r>
            <a:endParaRPr kumimoji="1" lang="en-US" altLang="ja-JP" sz="105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kumimoji="1" lang="ja-JP" altLang="en-US" sz="10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必ずご記入ください。記入がない場合</a:t>
            </a:r>
            <a:endParaRPr kumimoji="1" lang="en-US" altLang="ja-JP" sz="105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kumimoji="1" lang="ja-JP" altLang="en-US" sz="10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は本キャンペーンの</a:t>
            </a:r>
            <a:r>
              <a:rPr kumimoji="1" lang="en-US" altLang="ja-JP" sz="10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1</a:t>
            </a:r>
            <a:r>
              <a:rPr kumimoji="1" lang="ja-JP" altLang="en-US" sz="105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口として扱いを行いません。</a:t>
            </a:r>
            <a:endParaRPr kumimoji="1" lang="en-US" altLang="ja-JP" sz="1050" dirty="0"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endParaRPr kumimoji="1" lang="en-US" altLang="ja-JP" sz="1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kumimoji="1" lang="ja-JP" altLang="en-US" sz="1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●お問合せ：イオンカードカウンター</a:t>
            </a:r>
            <a:endParaRPr kumimoji="1" lang="en-US" altLang="ja-JP" sz="1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  <a:p>
            <a:r>
              <a:rPr kumimoji="1" lang="ja-JP" altLang="en-US" sz="10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　</a:t>
            </a:r>
            <a:r>
              <a:rPr kumimoji="1" lang="en-US" altLang="ja-JP" sz="1100" b="1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070 – 4073 - 5839</a:t>
            </a:r>
            <a:endParaRPr kumimoji="1" lang="en-US" altLang="ja-JP" sz="1000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C2BD40EF-3477-45F8-B77B-ABBD7BA1A8A3}"/>
              </a:ext>
            </a:extLst>
          </p:cNvPr>
          <p:cNvSpPr/>
          <p:nvPr/>
        </p:nvSpPr>
        <p:spPr>
          <a:xfrm>
            <a:off x="296815" y="7846726"/>
            <a:ext cx="2201333" cy="369332"/>
          </a:xfrm>
          <a:prstGeom prst="rect">
            <a:avLst/>
          </a:prstGeom>
          <a:solidFill>
            <a:srgbClr val="00A0B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結果発表方法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B9648BED-D9B5-4F2E-BCBD-F069DF1CB656}"/>
              </a:ext>
            </a:extLst>
          </p:cNvPr>
          <p:cNvSpPr txBox="1"/>
          <p:nvPr/>
        </p:nvSpPr>
        <p:spPr>
          <a:xfrm>
            <a:off x="2517247" y="7835907"/>
            <a:ext cx="439960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11/1</a:t>
            </a:r>
            <a:r>
              <a:rPr kumimoji="1" lang="ja-JP" altLang="en-US" sz="2200" b="1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以降、掲示で発表致します</a:t>
            </a:r>
            <a:r>
              <a:rPr kumimoji="1" lang="ja-JP" altLang="en-US" sz="2200" b="1" dirty="0">
                <a:latin typeface="+mn-ea"/>
              </a:rPr>
              <a:t>。</a:t>
            </a:r>
          </a:p>
        </p:txBody>
      </p: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24208349-201F-45FC-91F7-75B70FDD5184}"/>
              </a:ext>
            </a:extLst>
          </p:cNvPr>
          <p:cNvSpPr/>
          <p:nvPr/>
        </p:nvSpPr>
        <p:spPr>
          <a:xfrm>
            <a:off x="368408" y="2787617"/>
            <a:ext cx="6119685" cy="7894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2800" b="1" dirty="0">
                <a:solidFill>
                  <a:srgbClr val="00A0B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+mn-ea"/>
              </a:rPr>
              <a:t>紹介するほど当選確率が上がる！</a:t>
            </a:r>
            <a:endParaRPr kumimoji="1" lang="en-US" altLang="ja-JP" sz="2800" b="1" dirty="0">
              <a:solidFill>
                <a:srgbClr val="00A0B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ea"/>
            </a:endParaRPr>
          </a:p>
          <a:p>
            <a:pPr algn="ctr"/>
            <a:r>
              <a:rPr lang="ja-JP" altLang="ja-JP" b="1" dirty="0">
                <a:solidFill>
                  <a:schemeClr val="tx1"/>
                </a:solidFill>
                <a:latin typeface="+mn-ea"/>
              </a:rPr>
              <a:t>前回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6/11</a:t>
            </a:r>
            <a:r>
              <a:rPr lang="ja-JP" altLang="ja-JP" b="1" dirty="0">
                <a:solidFill>
                  <a:schemeClr val="tx1"/>
                </a:solidFill>
                <a:latin typeface="+mn-ea"/>
              </a:rPr>
              <a:t>～</a:t>
            </a:r>
            <a:r>
              <a:rPr lang="en-US" altLang="ja-JP" b="1" dirty="0">
                <a:solidFill>
                  <a:schemeClr val="tx1"/>
                </a:solidFill>
                <a:latin typeface="+mn-ea"/>
              </a:rPr>
              <a:t>6/30</a:t>
            </a:r>
            <a:r>
              <a:rPr lang="ja-JP" altLang="ja-JP" b="1" dirty="0">
                <a:solidFill>
                  <a:schemeClr val="tx1"/>
                </a:solidFill>
                <a:latin typeface="+mn-ea"/>
              </a:rPr>
              <a:t>の当選率：</a:t>
            </a:r>
            <a:r>
              <a:rPr lang="en-US" altLang="ja-JP" sz="2400" b="1" dirty="0">
                <a:solidFill>
                  <a:srgbClr val="FF0000"/>
                </a:solidFill>
                <a:latin typeface="+mn-ea"/>
              </a:rPr>
              <a:t>70.3%</a:t>
            </a:r>
            <a:endParaRPr kumimoji="1" lang="ja-JP" altLang="en-US" sz="2800" b="1" dirty="0">
              <a:solidFill>
                <a:srgbClr val="FF000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+mn-ea"/>
            </a:endParaRPr>
          </a:p>
        </p:txBody>
      </p:sp>
      <p:pic>
        <p:nvPicPr>
          <p:cNvPr id="5" name="図 4">
            <a:extLst>
              <a:ext uri="{FF2B5EF4-FFF2-40B4-BE49-F238E27FC236}">
                <a16:creationId xmlns:a16="http://schemas.microsoft.com/office/drawing/2014/main" id="{78EEFF78-6837-4506-8D06-A7943DACEA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047" y="3870031"/>
            <a:ext cx="5622406" cy="3406761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05212155-D8CC-4A12-B916-F3014BB12ACB}"/>
              </a:ext>
            </a:extLst>
          </p:cNvPr>
          <p:cNvSpPr/>
          <p:nvPr/>
        </p:nvSpPr>
        <p:spPr>
          <a:xfrm>
            <a:off x="551423" y="3608799"/>
            <a:ext cx="547684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kumimoji="1" lang="en-US" altLang="ja-JP" sz="1400" b="1" dirty="0">
                <a:solidFill>
                  <a:srgbClr val="FF0000"/>
                </a:solidFill>
                <a:latin typeface="游ゴシック" panose="020B0400000000000000" pitchFamily="50" charset="-128"/>
              </a:rPr>
              <a:t>※</a:t>
            </a:r>
            <a:r>
              <a:rPr kumimoji="1" lang="ja-JP" altLang="en-US" sz="1400" b="1" dirty="0">
                <a:solidFill>
                  <a:srgbClr val="FF0000"/>
                </a:solidFill>
                <a:latin typeface="游ゴシック" panose="020B0400000000000000" pitchFamily="50" charset="-128"/>
              </a:rPr>
              <a:t>従業員ご自身の入会もキャンペーンの対象です</a:t>
            </a:r>
            <a:endParaRPr kumimoji="1" lang="en-US" altLang="ja-JP" sz="1600" b="1" dirty="0">
              <a:solidFill>
                <a:srgbClr val="FF0000"/>
              </a:solidFill>
              <a:latin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434632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155</Words>
  <Application>Microsoft Office PowerPoint</Application>
  <PresentationFormat>A4 210 x 297 mm</PresentationFormat>
  <Paragraphs>25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新井　智洋</dc:creator>
  <cp:lastModifiedBy>小西　拓磨</cp:lastModifiedBy>
  <cp:revision>54</cp:revision>
  <dcterms:created xsi:type="dcterms:W3CDTF">2022-05-24T10:21:23Z</dcterms:created>
  <dcterms:modified xsi:type="dcterms:W3CDTF">2022-09-29T05:15:11Z</dcterms:modified>
</cp:coreProperties>
</file>